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embeddedFontLst>
    <p:embeddedFont>
      <p:font typeface="Gulimche" panose="020B0609000101010101" pitchFamily="49" charset="-127"/>
      <p:regular r:id="rId18"/>
    </p:embeddedFont>
    <p:embeddedFont>
      <p:font typeface="Malgun Gothic" panose="020B0503020000020004" pitchFamily="34" charset="-127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Open Sans Medium" panose="020B060603050402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3"/>
    <p:restoredTop sz="94704"/>
  </p:normalViewPr>
  <p:slideViewPr>
    <p:cSldViewPr snapToGrid="0">
      <p:cViewPr varScale="1">
        <p:scale>
          <a:sx n="172" d="100"/>
          <a:sy n="172" d="100"/>
        </p:scale>
        <p:origin x="1744" y="2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8e7da1258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8e7da1258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128e7da1258_0_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8e7da1258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8e7da1258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128e7da1258_0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294121691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294121691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12941216911_0_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28e7da125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28e7da1258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128e7da1258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8e7da12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8e7da12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128e7da125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9412169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9412169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1294121691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94121691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94121691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12941216911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94121691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94121691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12941216911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941216911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941216911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12941216911_0_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28e7da125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128e7da125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32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ftr" idx="11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2051720" y="2564904"/>
            <a:ext cx="4775390" cy="18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400"/>
              <a:buFont typeface="Gulimche"/>
              <a:buNone/>
              <a:defRPr sz="5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 txBox="1">
            <a:spLocks noGrp="1"/>
          </p:cNvSpPr>
          <p:nvPr>
            <p:ph type="dt" idx="10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>
  <p:cSld name="구역 머리글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>
  <p:cSld name="사용자 지정 레이아웃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395536" y="86954"/>
            <a:ext cx="7992888" cy="796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Calibri"/>
              <a:buNone/>
              <a:defRPr sz="25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386772" y="1268760"/>
            <a:ext cx="8009661" cy="5112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Clr>
                <a:srgbClr val="E36C09"/>
              </a:buClr>
              <a:buSzPts val="1600"/>
              <a:buNone/>
              <a:defRPr sz="1600" i="1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  <a:defRPr sz="1600" i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  <a:defRPr sz="1600" i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  <a:defRPr sz="1600" i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  <a:defRPr sz="1600" i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 txBox="1">
            <a:spLocks noGrp="1"/>
          </p:cNvSpPr>
          <p:nvPr>
            <p:ph type="dt" idx="10"/>
          </p:nvPr>
        </p:nvSpPr>
        <p:spPr>
          <a:xfrm>
            <a:off x="457200" y="6500834"/>
            <a:ext cx="2133600" cy="22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ftr" idx="11"/>
          </p:nvPr>
        </p:nvSpPr>
        <p:spPr>
          <a:xfrm>
            <a:off x="3124200" y="6500834"/>
            <a:ext cx="2895600" cy="22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6553200" y="6500834"/>
            <a:ext cx="2133600" cy="22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395536" y="86954"/>
            <a:ext cx="7992888" cy="796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None/>
              <a:defRPr sz="25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386774" y="1268760"/>
            <a:ext cx="8009660" cy="5112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>
  <p:cSld name="1_사용자 지정 레이아웃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395536" y="1965004"/>
            <a:ext cx="3672408" cy="252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000"/>
              <a:buFont typeface="Gulimche"/>
              <a:buNone/>
              <a:defRPr sz="7000" b="0">
                <a:solidFill>
                  <a:srgbClr val="F6C20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Malgun Gothic"/>
              <a:buNone/>
              <a:defRPr sz="35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735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ircrash.bidule.fun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hyperlink" Target="https://www.google.com/search?tbm=isch&amp;q=" TargetMode="Externa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ctrTitle"/>
          </p:nvPr>
        </p:nvSpPr>
        <p:spPr>
          <a:xfrm>
            <a:off x="2051720" y="2564904"/>
            <a:ext cx="4775390" cy="18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400"/>
              <a:buFont typeface="Gulimche"/>
              <a:buNone/>
            </a:pPr>
            <a:r>
              <a:rPr lang="en-US"/>
              <a:t>AirCrash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400"/>
              <a:buFont typeface="Gulimche"/>
              <a:buNone/>
            </a:pPr>
            <a:r>
              <a:rPr lang="en-US" b="1">
                <a:solidFill>
                  <a:srgbClr val="F6C20E"/>
                </a:solidFill>
              </a:rPr>
              <a:t>Project</a:t>
            </a:r>
            <a:endParaRPr b="1">
              <a:solidFill>
                <a:srgbClr val="F6C20E"/>
              </a:solidFill>
            </a:endParaRPr>
          </a:p>
        </p:txBody>
      </p:sp>
      <p:sp>
        <p:nvSpPr>
          <p:cNvPr id="57" name="Google Shape;57;p8"/>
          <p:cNvSpPr/>
          <p:nvPr/>
        </p:nvSpPr>
        <p:spPr>
          <a:xfrm>
            <a:off x="2722654" y="4828196"/>
            <a:ext cx="3433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 mémoire des disparus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7"/>
          <p:cNvPicPr preferRelativeResize="0"/>
          <p:nvPr/>
        </p:nvPicPr>
        <p:blipFill rotWithShape="1">
          <a:blip r:embed="rId3">
            <a:alphaModFix/>
          </a:blip>
          <a:srcRect l="8887" r="2152"/>
          <a:stretch/>
        </p:blipFill>
        <p:spPr>
          <a:xfrm>
            <a:off x="0" y="0"/>
            <a:ext cx="9144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7"/>
          <p:cNvSpPr/>
          <p:nvPr/>
        </p:nvSpPr>
        <p:spPr>
          <a:xfrm>
            <a:off x="0" y="2125850"/>
            <a:ext cx="6641700" cy="4732200"/>
          </a:xfrm>
          <a:prstGeom prst="rtTriangle">
            <a:avLst/>
          </a:prstGeom>
          <a:solidFill>
            <a:srgbClr val="000000">
              <a:alpha val="58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7"/>
          <p:cNvSpPr/>
          <p:nvPr/>
        </p:nvSpPr>
        <p:spPr>
          <a:xfrm>
            <a:off x="8947825" y="276250"/>
            <a:ext cx="196200" cy="60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7"/>
          <p:cNvSpPr txBox="1"/>
          <p:nvPr/>
        </p:nvSpPr>
        <p:spPr>
          <a:xfrm>
            <a:off x="7806925" y="276250"/>
            <a:ext cx="114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p17"/>
          <p:cNvSpPr txBox="1"/>
          <p:nvPr/>
        </p:nvSpPr>
        <p:spPr>
          <a:xfrm>
            <a:off x="5560850" y="268750"/>
            <a:ext cx="600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 sz="2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7"/>
          <p:cNvSpPr txBox="1"/>
          <p:nvPr/>
        </p:nvSpPr>
        <p:spPr>
          <a:xfrm>
            <a:off x="6065300" y="307000"/>
            <a:ext cx="29127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et intégration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8" name="Google Shape;178;p17"/>
          <p:cNvSpPr txBox="1"/>
          <p:nvPr/>
        </p:nvSpPr>
        <p:spPr>
          <a:xfrm>
            <a:off x="443150" y="4780225"/>
            <a:ext cx="3105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Maquette et wireframe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Intégration en HTML/CSS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>
            <a:spLocks noGrp="1"/>
          </p:cNvSpPr>
          <p:nvPr>
            <p:ph type="ctrTitle"/>
          </p:nvPr>
        </p:nvSpPr>
        <p:spPr>
          <a:xfrm>
            <a:off x="2051720" y="2564904"/>
            <a:ext cx="4775400" cy="1800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8"/>
          <p:cNvSpPr/>
          <p:nvPr/>
        </p:nvSpPr>
        <p:spPr>
          <a:xfrm>
            <a:off x="-87375" y="-54600"/>
            <a:ext cx="9446100" cy="7043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6" name="Google Shape;186;p18"/>
          <p:cNvPicPr preferRelativeResize="0"/>
          <p:nvPr/>
        </p:nvPicPr>
        <p:blipFill rotWithShape="1">
          <a:blip r:embed="rId3">
            <a:alphaModFix/>
          </a:blip>
          <a:srcRect b="43949"/>
          <a:stretch/>
        </p:blipFill>
        <p:spPr>
          <a:xfrm>
            <a:off x="857250" y="214788"/>
            <a:ext cx="2495300" cy="65005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87" name="Google Shape;187;p18"/>
          <p:cNvPicPr preferRelativeResize="0"/>
          <p:nvPr/>
        </p:nvPicPr>
        <p:blipFill rotWithShape="1">
          <a:blip r:embed="rId3">
            <a:alphaModFix/>
          </a:blip>
          <a:srcRect t="56140"/>
          <a:stretch/>
        </p:blipFill>
        <p:spPr>
          <a:xfrm>
            <a:off x="5405600" y="214800"/>
            <a:ext cx="2621149" cy="575437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ctrTitle"/>
          </p:nvPr>
        </p:nvSpPr>
        <p:spPr>
          <a:xfrm>
            <a:off x="2051720" y="2564904"/>
            <a:ext cx="4775400" cy="1800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9"/>
          <p:cNvSpPr/>
          <p:nvPr/>
        </p:nvSpPr>
        <p:spPr>
          <a:xfrm>
            <a:off x="-154000" y="-123200"/>
            <a:ext cx="9486300" cy="7073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5" name="Google Shape;1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2575" y="468809"/>
            <a:ext cx="9144003" cy="5920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"/>
          <p:cNvSpPr txBox="1">
            <a:spLocks noGrp="1"/>
          </p:cNvSpPr>
          <p:nvPr>
            <p:ph type="ctrTitle"/>
          </p:nvPr>
        </p:nvSpPr>
        <p:spPr>
          <a:xfrm>
            <a:off x="2063725" y="3122725"/>
            <a:ext cx="4775400" cy="1008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Démo</a:t>
            </a:r>
            <a:endParaRPr/>
          </a:p>
        </p:txBody>
      </p:sp>
      <p:sp>
        <p:nvSpPr>
          <p:cNvPr id="202" name="Google Shape;202;p20">
            <a:hlinkClick r:id="rId3"/>
          </p:cNvPr>
          <p:cNvSpPr/>
          <p:nvPr/>
        </p:nvSpPr>
        <p:spPr>
          <a:xfrm>
            <a:off x="0" y="12000"/>
            <a:ext cx="9168000" cy="6858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 txBox="1">
            <a:spLocks noGrp="1"/>
          </p:cNvSpPr>
          <p:nvPr>
            <p:ph type="ctrTitle"/>
          </p:nvPr>
        </p:nvSpPr>
        <p:spPr>
          <a:xfrm>
            <a:off x="395536" y="1965004"/>
            <a:ext cx="3672408" cy="252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000"/>
              <a:buFont typeface="Gulimche"/>
              <a:buNone/>
            </a:pPr>
            <a:r>
              <a:rPr lang="en-US"/>
              <a:t>Au revoir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000"/>
              <a:buFont typeface="Gulimche"/>
              <a:buNone/>
            </a:pPr>
            <a:r>
              <a:rPr lang="en-US"/>
              <a:t>Merci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5CE2A3-1B29-0E4D-9C80-E675E63E27BF}"/>
              </a:ext>
            </a:extLst>
          </p:cNvPr>
          <p:cNvSpPr/>
          <p:nvPr/>
        </p:nvSpPr>
        <p:spPr>
          <a:xfrm>
            <a:off x="-59473" y="0"/>
            <a:ext cx="9329853" cy="69583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75550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/>
        </p:nvSpPr>
        <p:spPr>
          <a:xfrm>
            <a:off x="251520" y="258090"/>
            <a:ext cx="237626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AirCrash</a:t>
            </a:r>
            <a:endParaRPr sz="2800" b="1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" name="Google Shape;63;p9"/>
          <p:cNvGrpSpPr/>
          <p:nvPr/>
        </p:nvGrpSpPr>
        <p:grpSpPr>
          <a:xfrm>
            <a:off x="1655935" y="2226168"/>
            <a:ext cx="2588507" cy="530910"/>
            <a:chOff x="1575149" y="1844901"/>
            <a:chExt cx="1627234" cy="618312"/>
          </a:xfrm>
        </p:grpSpPr>
        <p:sp>
          <p:nvSpPr>
            <p:cNvPr id="64" name="Google Shape;64;p9"/>
            <p:cNvSpPr txBox="1"/>
            <p:nvPr/>
          </p:nvSpPr>
          <p:spPr>
            <a:xfrm>
              <a:off x="1937283" y="1886996"/>
              <a:ext cx="12651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Données</a:t>
              </a:r>
              <a:endParaRPr/>
            </a:p>
          </p:txBody>
        </p:sp>
        <p:sp>
          <p:nvSpPr>
            <p:cNvPr id="65" name="Google Shape;65;p9"/>
            <p:cNvSpPr txBox="1"/>
            <p:nvPr/>
          </p:nvSpPr>
          <p:spPr>
            <a:xfrm>
              <a:off x="1937283" y="2176413"/>
              <a:ext cx="1265100" cy="2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6" name="Google Shape;66;p9"/>
            <p:cNvGrpSpPr/>
            <p:nvPr/>
          </p:nvGrpSpPr>
          <p:grpSpPr>
            <a:xfrm>
              <a:off x="1575149" y="1844901"/>
              <a:ext cx="407401" cy="537668"/>
              <a:chOff x="1451474" y="1844901"/>
              <a:chExt cx="407401" cy="537668"/>
            </a:xfrm>
          </p:grpSpPr>
          <p:sp>
            <p:nvSpPr>
              <p:cNvPr id="67" name="Google Shape;67;p9"/>
              <p:cNvSpPr/>
              <p:nvPr/>
            </p:nvSpPr>
            <p:spPr>
              <a:xfrm rot="-5400000">
                <a:off x="1292927" y="2104266"/>
                <a:ext cx="362362" cy="45268"/>
              </a:xfrm>
              <a:prstGeom prst="flowChartProcess">
                <a:avLst/>
              </a:prstGeom>
              <a:solidFill>
                <a:srgbClr val="F6C2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9"/>
              <p:cNvSpPr txBox="1"/>
              <p:nvPr/>
            </p:nvSpPr>
            <p:spPr>
              <a:xfrm>
                <a:off x="1480212" y="1844901"/>
                <a:ext cx="378663" cy="5376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1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02</a:t>
                </a:r>
                <a:endParaRPr sz="24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9" name="Google Shape;69;p9"/>
          <p:cNvGrpSpPr/>
          <p:nvPr/>
        </p:nvGrpSpPr>
        <p:grpSpPr>
          <a:xfrm>
            <a:off x="443937" y="1082424"/>
            <a:ext cx="2588507" cy="530910"/>
            <a:chOff x="1575149" y="1844901"/>
            <a:chExt cx="1627234" cy="618312"/>
          </a:xfrm>
        </p:grpSpPr>
        <p:sp>
          <p:nvSpPr>
            <p:cNvPr id="70" name="Google Shape;70;p9"/>
            <p:cNvSpPr txBox="1"/>
            <p:nvPr/>
          </p:nvSpPr>
          <p:spPr>
            <a:xfrm>
              <a:off x="1937283" y="1886996"/>
              <a:ext cx="12651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But</a:t>
              </a:r>
              <a:endParaRPr/>
            </a:p>
          </p:txBody>
        </p:sp>
        <p:sp>
          <p:nvSpPr>
            <p:cNvPr id="71" name="Google Shape;71;p9"/>
            <p:cNvSpPr txBox="1"/>
            <p:nvPr/>
          </p:nvSpPr>
          <p:spPr>
            <a:xfrm>
              <a:off x="1937283" y="2176413"/>
              <a:ext cx="1265100" cy="2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2" name="Google Shape;72;p9"/>
            <p:cNvGrpSpPr/>
            <p:nvPr/>
          </p:nvGrpSpPr>
          <p:grpSpPr>
            <a:xfrm>
              <a:off x="1575149" y="1844901"/>
              <a:ext cx="407401" cy="537668"/>
              <a:chOff x="1451474" y="1844901"/>
              <a:chExt cx="407401" cy="537668"/>
            </a:xfrm>
          </p:grpSpPr>
          <p:sp>
            <p:nvSpPr>
              <p:cNvPr id="73" name="Google Shape;73;p9"/>
              <p:cNvSpPr/>
              <p:nvPr/>
            </p:nvSpPr>
            <p:spPr>
              <a:xfrm rot="-5400000">
                <a:off x="1292927" y="2104266"/>
                <a:ext cx="362362" cy="45268"/>
              </a:xfrm>
              <a:prstGeom prst="flowChartProcess">
                <a:avLst/>
              </a:prstGeom>
              <a:solidFill>
                <a:srgbClr val="F6C2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9"/>
              <p:cNvSpPr txBox="1"/>
              <p:nvPr/>
            </p:nvSpPr>
            <p:spPr>
              <a:xfrm>
                <a:off x="1480212" y="1844901"/>
                <a:ext cx="378663" cy="5376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1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01</a:t>
                </a:r>
                <a:endParaRPr sz="24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5" name="Google Shape;75;p9"/>
          <p:cNvGrpSpPr/>
          <p:nvPr/>
        </p:nvGrpSpPr>
        <p:grpSpPr>
          <a:xfrm>
            <a:off x="1655935" y="4404260"/>
            <a:ext cx="2588507" cy="530910"/>
            <a:chOff x="1575149" y="1844901"/>
            <a:chExt cx="1627234" cy="618312"/>
          </a:xfrm>
        </p:grpSpPr>
        <p:sp>
          <p:nvSpPr>
            <p:cNvPr id="76" name="Google Shape;76;p9"/>
            <p:cNvSpPr txBox="1"/>
            <p:nvPr/>
          </p:nvSpPr>
          <p:spPr>
            <a:xfrm>
              <a:off x="1937283" y="1886996"/>
              <a:ext cx="12651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Design</a:t>
              </a:r>
              <a:endParaRPr/>
            </a:p>
          </p:txBody>
        </p:sp>
        <p:sp>
          <p:nvSpPr>
            <p:cNvPr id="77" name="Google Shape;77;p9"/>
            <p:cNvSpPr txBox="1"/>
            <p:nvPr/>
          </p:nvSpPr>
          <p:spPr>
            <a:xfrm>
              <a:off x="1937283" y="2176413"/>
              <a:ext cx="1265100" cy="2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8" name="Google Shape;78;p9"/>
            <p:cNvGrpSpPr/>
            <p:nvPr/>
          </p:nvGrpSpPr>
          <p:grpSpPr>
            <a:xfrm>
              <a:off x="1575149" y="1844901"/>
              <a:ext cx="407401" cy="537668"/>
              <a:chOff x="1451474" y="1844901"/>
              <a:chExt cx="407401" cy="537668"/>
            </a:xfrm>
          </p:grpSpPr>
          <p:sp>
            <p:nvSpPr>
              <p:cNvPr id="79" name="Google Shape;79;p9"/>
              <p:cNvSpPr/>
              <p:nvPr/>
            </p:nvSpPr>
            <p:spPr>
              <a:xfrm rot="-5400000">
                <a:off x="1292927" y="2104266"/>
                <a:ext cx="362362" cy="45268"/>
              </a:xfrm>
              <a:prstGeom prst="flowChartProcess">
                <a:avLst/>
              </a:prstGeom>
              <a:solidFill>
                <a:srgbClr val="F6C2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9"/>
              <p:cNvSpPr txBox="1"/>
              <p:nvPr/>
            </p:nvSpPr>
            <p:spPr>
              <a:xfrm>
                <a:off x="1480212" y="1844901"/>
                <a:ext cx="378663" cy="5376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1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04</a:t>
                </a:r>
                <a:endParaRPr sz="24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1" name="Google Shape;81;p9"/>
          <p:cNvGrpSpPr/>
          <p:nvPr/>
        </p:nvGrpSpPr>
        <p:grpSpPr>
          <a:xfrm>
            <a:off x="443937" y="3260516"/>
            <a:ext cx="2588507" cy="530910"/>
            <a:chOff x="1575149" y="1844901"/>
            <a:chExt cx="1627234" cy="618312"/>
          </a:xfrm>
        </p:grpSpPr>
        <p:sp>
          <p:nvSpPr>
            <p:cNvPr id="82" name="Google Shape;82;p9"/>
            <p:cNvSpPr txBox="1"/>
            <p:nvPr/>
          </p:nvSpPr>
          <p:spPr>
            <a:xfrm>
              <a:off x="1937283" y="1886996"/>
              <a:ext cx="12651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Visualisation</a:t>
              </a:r>
              <a:endParaRPr/>
            </a:p>
          </p:txBody>
        </p:sp>
        <p:sp>
          <p:nvSpPr>
            <p:cNvPr id="83" name="Google Shape;83;p9"/>
            <p:cNvSpPr txBox="1"/>
            <p:nvPr/>
          </p:nvSpPr>
          <p:spPr>
            <a:xfrm>
              <a:off x="1937283" y="2176413"/>
              <a:ext cx="1265100" cy="2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4" name="Google Shape;84;p9"/>
            <p:cNvGrpSpPr/>
            <p:nvPr/>
          </p:nvGrpSpPr>
          <p:grpSpPr>
            <a:xfrm>
              <a:off x="1575149" y="1844901"/>
              <a:ext cx="407401" cy="537668"/>
              <a:chOff x="1451474" y="1844901"/>
              <a:chExt cx="407401" cy="537668"/>
            </a:xfrm>
          </p:grpSpPr>
          <p:sp>
            <p:nvSpPr>
              <p:cNvPr id="85" name="Google Shape;85;p9"/>
              <p:cNvSpPr/>
              <p:nvPr/>
            </p:nvSpPr>
            <p:spPr>
              <a:xfrm rot="-5400000">
                <a:off x="1292927" y="2104266"/>
                <a:ext cx="362362" cy="45268"/>
              </a:xfrm>
              <a:prstGeom prst="flowChartProcess">
                <a:avLst/>
              </a:prstGeom>
              <a:solidFill>
                <a:srgbClr val="F6C2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9"/>
              <p:cNvSpPr txBox="1"/>
              <p:nvPr/>
            </p:nvSpPr>
            <p:spPr>
              <a:xfrm>
                <a:off x="1480212" y="1844901"/>
                <a:ext cx="378663" cy="5376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1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03</a:t>
                </a:r>
                <a:endParaRPr sz="24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7" name="Google Shape;87;p9"/>
          <p:cNvGrpSpPr/>
          <p:nvPr/>
        </p:nvGrpSpPr>
        <p:grpSpPr>
          <a:xfrm>
            <a:off x="436344" y="5420674"/>
            <a:ext cx="2588441" cy="530883"/>
            <a:chOff x="1575149" y="1844901"/>
            <a:chExt cx="1627234" cy="618312"/>
          </a:xfrm>
        </p:grpSpPr>
        <p:sp>
          <p:nvSpPr>
            <p:cNvPr id="88" name="Google Shape;88;p9"/>
            <p:cNvSpPr txBox="1"/>
            <p:nvPr/>
          </p:nvSpPr>
          <p:spPr>
            <a:xfrm>
              <a:off x="1937283" y="1886996"/>
              <a:ext cx="12651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Démonstration</a:t>
              </a:r>
              <a:endParaRPr/>
            </a:p>
          </p:txBody>
        </p:sp>
        <p:sp>
          <p:nvSpPr>
            <p:cNvPr id="89" name="Google Shape;89;p9"/>
            <p:cNvSpPr txBox="1"/>
            <p:nvPr/>
          </p:nvSpPr>
          <p:spPr>
            <a:xfrm>
              <a:off x="1937283" y="2176413"/>
              <a:ext cx="1265100" cy="2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" name="Google Shape;90;p9"/>
            <p:cNvGrpSpPr/>
            <p:nvPr/>
          </p:nvGrpSpPr>
          <p:grpSpPr>
            <a:xfrm>
              <a:off x="1575149" y="1844901"/>
              <a:ext cx="407401" cy="537668"/>
              <a:chOff x="1451474" y="1844901"/>
              <a:chExt cx="407401" cy="537668"/>
            </a:xfrm>
          </p:grpSpPr>
          <p:sp>
            <p:nvSpPr>
              <p:cNvPr id="91" name="Google Shape;91;p9"/>
              <p:cNvSpPr/>
              <p:nvPr/>
            </p:nvSpPr>
            <p:spPr>
              <a:xfrm rot="-5400000">
                <a:off x="1292927" y="2104266"/>
                <a:ext cx="362362" cy="45268"/>
              </a:xfrm>
              <a:prstGeom prst="flowChartProcess">
                <a:avLst/>
              </a:prstGeom>
              <a:solidFill>
                <a:srgbClr val="F6C2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9"/>
              <p:cNvSpPr txBox="1"/>
              <p:nvPr/>
            </p:nvSpPr>
            <p:spPr>
              <a:xfrm>
                <a:off x="1480212" y="1844901"/>
                <a:ext cx="378663" cy="5376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1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05</a:t>
                </a:r>
                <a:endParaRPr sz="24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 txBox="1"/>
          <p:nvPr/>
        </p:nvSpPr>
        <p:spPr>
          <a:xfrm>
            <a:off x="5907950" y="4684175"/>
            <a:ext cx="3105000" cy="181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fr-CH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Objectif d’exploration</a:t>
            </a:r>
            <a:endParaRPr lang="fr-CH" sz="1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fr-CH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Visualisation des crashs détaillée</a:t>
            </a:r>
            <a:endParaRPr lang="fr-CH" dirty="0"/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fr-CH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Honorer les disparus</a:t>
            </a:r>
            <a:endParaRPr lang="fr-CH" dirty="0"/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fr-CH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 souvenir pour prévenir</a:t>
            </a:r>
            <a:endParaRPr lang="fr-CH" dirty="0"/>
          </a:p>
        </p:txBody>
      </p:sp>
      <p:grpSp>
        <p:nvGrpSpPr>
          <p:cNvPr id="98" name="Google Shape;98;p10"/>
          <p:cNvGrpSpPr/>
          <p:nvPr/>
        </p:nvGrpSpPr>
        <p:grpSpPr>
          <a:xfrm>
            <a:off x="251520" y="241484"/>
            <a:ext cx="5270715" cy="811252"/>
            <a:chOff x="1440531" y="2795109"/>
            <a:chExt cx="2888063" cy="811252"/>
          </a:xfrm>
        </p:grpSpPr>
        <p:sp>
          <p:nvSpPr>
            <p:cNvPr id="99" name="Google Shape;99;p10"/>
            <p:cNvSpPr txBox="1"/>
            <p:nvPr/>
          </p:nvSpPr>
          <p:spPr>
            <a:xfrm>
              <a:off x="1737157" y="2809967"/>
              <a:ext cx="2012097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But</a:t>
              </a:r>
              <a:endParaRPr/>
            </a:p>
          </p:txBody>
        </p:sp>
        <p:sp>
          <p:nvSpPr>
            <p:cNvPr id="100" name="Google Shape;100;p10"/>
            <p:cNvSpPr/>
            <p:nvPr/>
          </p:nvSpPr>
          <p:spPr>
            <a:xfrm>
              <a:off x="1448274" y="3329362"/>
              <a:ext cx="2880320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0"/>
            <p:cNvSpPr txBox="1"/>
            <p:nvPr/>
          </p:nvSpPr>
          <p:spPr>
            <a:xfrm>
              <a:off x="1440531" y="2795109"/>
              <a:ext cx="361451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01</a:t>
              </a:r>
              <a:endParaRPr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1"/>
          <p:cNvPicPr preferRelativeResize="0"/>
          <p:nvPr/>
        </p:nvPicPr>
        <p:blipFill rotWithShape="1">
          <a:blip r:embed="rId3">
            <a:alphaModFix/>
          </a:blip>
          <a:srcRect l="8887" r="2152"/>
          <a:stretch/>
        </p:blipFill>
        <p:spPr>
          <a:xfrm>
            <a:off x="0" y="0"/>
            <a:ext cx="9144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1"/>
          <p:cNvSpPr/>
          <p:nvPr/>
        </p:nvSpPr>
        <p:spPr>
          <a:xfrm>
            <a:off x="0" y="2125850"/>
            <a:ext cx="6641700" cy="4732200"/>
          </a:xfrm>
          <a:prstGeom prst="rtTriangle">
            <a:avLst/>
          </a:prstGeom>
          <a:solidFill>
            <a:srgbClr val="000000">
              <a:alpha val="58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1"/>
          <p:cNvSpPr/>
          <p:nvPr/>
        </p:nvSpPr>
        <p:spPr>
          <a:xfrm>
            <a:off x="8947825" y="276250"/>
            <a:ext cx="196200" cy="60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1"/>
          <p:cNvSpPr txBox="1"/>
          <p:nvPr/>
        </p:nvSpPr>
        <p:spPr>
          <a:xfrm>
            <a:off x="7806925" y="276250"/>
            <a:ext cx="114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1" name="Google Shape;111;p11"/>
          <p:cNvSpPr txBox="1"/>
          <p:nvPr/>
        </p:nvSpPr>
        <p:spPr>
          <a:xfrm>
            <a:off x="7134225" y="276250"/>
            <a:ext cx="3372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sz="2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1"/>
          <p:cNvSpPr txBox="1"/>
          <p:nvPr/>
        </p:nvSpPr>
        <p:spPr>
          <a:xfrm>
            <a:off x="7626675" y="307000"/>
            <a:ext cx="1351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Données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3" name="Google Shape;113;p11"/>
          <p:cNvSpPr txBox="1"/>
          <p:nvPr/>
        </p:nvSpPr>
        <p:spPr>
          <a:xfrm>
            <a:off x="635325" y="4576050"/>
            <a:ext cx="31050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Données d’origine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Traitement automatisé</a:t>
            </a:r>
            <a:endParaRPr/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Utilisation et back-end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0" name="Google Shape;12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63" y="400750"/>
            <a:ext cx="8692275" cy="378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2"/>
          <p:cNvSpPr txBox="1"/>
          <p:nvPr/>
        </p:nvSpPr>
        <p:spPr>
          <a:xfrm>
            <a:off x="225875" y="4835525"/>
            <a:ext cx="8459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latin typeface="Open Sans Medium"/>
                <a:ea typeface="Open Sans Medium"/>
                <a:cs typeface="Open Sans Medium"/>
                <a:sym typeface="Open Sans Medium"/>
              </a:rPr>
              <a:t>https://www.kaggle.com/deepcontractor/aircraft-accidents-failures-hijacks-dataset/version/1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8" name="Google Shape;128;p13"/>
          <p:cNvPicPr preferRelativeResize="0"/>
          <p:nvPr/>
        </p:nvPicPr>
        <p:blipFill rotWithShape="1">
          <a:blip r:embed="rId3">
            <a:alphaModFix/>
          </a:blip>
          <a:srcRect l="52237"/>
          <a:stretch/>
        </p:blipFill>
        <p:spPr>
          <a:xfrm>
            <a:off x="4684931" y="157925"/>
            <a:ext cx="3872148" cy="4093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" name="Google Shape;129;p13"/>
          <p:cNvGrpSpPr/>
          <p:nvPr/>
        </p:nvGrpSpPr>
        <p:grpSpPr>
          <a:xfrm>
            <a:off x="3945254" y="479361"/>
            <a:ext cx="3913563" cy="6031514"/>
            <a:chOff x="3955504" y="315111"/>
            <a:chExt cx="3913563" cy="6031514"/>
          </a:xfrm>
        </p:grpSpPr>
        <p:grpSp>
          <p:nvGrpSpPr>
            <p:cNvPr id="130" name="Google Shape;130;p13"/>
            <p:cNvGrpSpPr/>
            <p:nvPr/>
          </p:nvGrpSpPr>
          <p:grpSpPr>
            <a:xfrm>
              <a:off x="3955504" y="315111"/>
              <a:ext cx="3913563" cy="6031514"/>
              <a:chOff x="3955504" y="315111"/>
              <a:chExt cx="3913563" cy="6031514"/>
            </a:xfrm>
          </p:grpSpPr>
          <p:sp>
            <p:nvSpPr>
              <p:cNvPr id="131" name="Google Shape;131;p13"/>
              <p:cNvSpPr/>
              <p:nvPr/>
            </p:nvSpPr>
            <p:spPr>
              <a:xfrm rot="-1641566">
                <a:off x="4378443" y="738050"/>
                <a:ext cx="2432695" cy="2432695"/>
              </a:xfrm>
              <a:prstGeom prst="flowChartConnector">
                <a:avLst/>
              </a:prstGeom>
              <a:solidFill>
                <a:schemeClr val="lt1"/>
              </a:solidFill>
              <a:ln w="1524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3"/>
              <p:cNvSpPr/>
              <p:nvPr/>
            </p:nvSpPr>
            <p:spPr>
              <a:xfrm rot="-1641566">
                <a:off x="6912351" y="2885895"/>
                <a:ext cx="128785" cy="3634408"/>
              </a:xfrm>
              <a:prstGeom prst="rect">
                <a:avLst/>
              </a:prstGeom>
              <a:solidFill>
                <a:schemeClr val="lt1"/>
              </a:solidFill>
              <a:ln w="1524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33" name="Google Shape;133;p13"/>
            <p:cNvPicPr preferRelativeResize="0"/>
            <p:nvPr/>
          </p:nvPicPr>
          <p:blipFill rotWithShape="1">
            <a:blip r:embed="rId3">
              <a:alphaModFix/>
            </a:blip>
            <a:srcRect l="52236" r="33964" b="70819"/>
            <a:stretch/>
          </p:blipFill>
          <p:spPr>
            <a:xfrm>
              <a:off x="4416400" y="777450"/>
              <a:ext cx="2318400" cy="2352300"/>
            </a:xfrm>
            <a:prstGeom prst="flowChartConnector">
              <a:avLst/>
            </a:prstGeom>
            <a:noFill/>
            <a:ln>
              <a:noFill/>
            </a:ln>
          </p:spPr>
        </p:pic>
      </p:grpSp>
      <p:sp>
        <p:nvSpPr>
          <p:cNvPr id="134" name="Google Shape;134;p13"/>
          <p:cNvSpPr txBox="1"/>
          <p:nvPr/>
        </p:nvSpPr>
        <p:spPr>
          <a:xfrm>
            <a:off x="359325" y="667325"/>
            <a:ext cx="3305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Medium"/>
                <a:ea typeface="Open Sans Medium"/>
                <a:cs typeface="Open Sans Medium"/>
                <a:sym typeface="Open Sans Medium"/>
              </a:rPr>
              <a:t>API : https://nominatim.openstreetmap.org/search?q=</a:t>
            </a:r>
            <a:r>
              <a:rPr lang="en-US" b="1">
                <a:latin typeface="Open Sans"/>
                <a:ea typeface="Open Sans"/>
                <a:cs typeface="Open Sans"/>
                <a:sym typeface="Open Sans"/>
              </a:rPr>
              <a:t>Lugaggia</a:t>
            </a:r>
            <a:r>
              <a:rPr lang="en-US">
                <a:latin typeface="Open Sans Medium"/>
                <a:ea typeface="Open Sans Medium"/>
                <a:cs typeface="Open Sans Medium"/>
                <a:sym typeface="Open Sans Medium"/>
              </a:rPr>
              <a:t>&amp;format=json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135" name="Google Shape;135;p13"/>
          <p:cNvPicPr preferRelativeResize="0"/>
          <p:nvPr/>
        </p:nvPicPr>
        <p:blipFill rotWithShape="1">
          <a:blip r:embed="rId4">
            <a:alphaModFix/>
          </a:blip>
          <a:srcRect r="35678"/>
          <a:stretch/>
        </p:blipFill>
        <p:spPr>
          <a:xfrm>
            <a:off x="277200" y="1853425"/>
            <a:ext cx="3819126" cy="2397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7200" y="5349124"/>
            <a:ext cx="4972400" cy="12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 txBox="1"/>
          <p:nvPr/>
        </p:nvSpPr>
        <p:spPr>
          <a:xfrm>
            <a:off x="277200" y="157925"/>
            <a:ext cx="4168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>
                <a:latin typeface="Open Sans"/>
                <a:ea typeface="Open Sans"/>
                <a:cs typeface="Open Sans"/>
                <a:sym typeface="Open Sans"/>
              </a:rPr>
              <a:t>Données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 rotWithShape="1">
          <a:blip r:embed="rId3">
            <a:alphaModFix/>
          </a:blip>
          <a:srcRect b="51179"/>
          <a:stretch/>
        </p:blipFill>
        <p:spPr>
          <a:xfrm>
            <a:off x="585175" y="912551"/>
            <a:ext cx="7973650" cy="411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4"/>
          <p:cNvSpPr txBox="1"/>
          <p:nvPr/>
        </p:nvSpPr>
        <p:spPr>
          <a:xfrm>
            <a:off x="277200" y="157925"/>
            <a:ext cx="4168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>
                <a:latin typeface="Open Sans"/>
                <a:ea typeface="Open Sans"/>
                <a:cs typeface="Open Sans"/>
                <a:sym typeface="Open Sans"/>
              </a:rPr>
              <a:t>Images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6" name="Google Shape;146;p14"/>
          <p:cNvPicPr preferRelativeResize="0"/>
          <p:nvPr/>
        </p:nvPicPr>
        <p:blipFill rotWithShape="1">
          <a:blip r:embed="rId4">
            <a:alphaModFix/>
          </a:blip>
          <a:srcRect b="36040"/>
          <a:stretch/>
        </p:blipFill>
        <p:spPr>
          <a:xfrm>
            <a:off x="585175" y="1602000"/>
            <a:ext cx="7973652" cy="20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4"/>
          <p:cNvSpPr txBox="1"/>
          <p:nvPr/>
        </p:nvSpPr>
        <p:spPr>
          <a:xfrm>
            <a:off x="574925" y="3733125"/>
            <a:ext cx="7782000" cy="20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u="sng">
                <a:solidFill>
                  <a:schemeClr val="hlink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  <a:hlinkClick r:id="rId5"/>
              </a:rPr>
              <a:t>https://www.google.com/search?tbm=isch&amp;q=</a:t>
            </a:r>
            <a:endParaRPr sz="21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British%20Aerospace%204121%20Jetstream%2041%20ZS-NRJ%20SA%20Airlink</a:t>
            </a:r>
            <a:endParaRPr sz="21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8" name="Google Shape;14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9388" y="5772525"/>
            <a:ext cx="8805228" cy="55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5"/>
          <p:cNvSpPr txBox="1"/>
          <p:nvPr/>
        </p:nvSpPr>
        <p:spPr>
          <a:xfrm>
            <a:off x="277200" y="157925"/>
            <a:ext cx="4168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>
                <a:latin typeface="Open Sans"/>
                <a:ea typeface="Open Sans"/>
                <a:cs typeface="Open Sans"/>
                <a:sym typeface="Open Sans"/>
              </a:rPr>
              <a:t>Notre API</a:t>
            </a:r>
            <a:endParaRPr sz="19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p15"/>
          <p:cNvSpPr txBox="1"/>
          <p:nvPr/>
        </p:nvSpPr>
        <p:spPr>
          <a:xfrm>
            <a:off x="390125" y="1077975"/>
            <a:ext cx="433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Open Sans Medium"/>
                <a:ea typeface="Open Sans Medium"/>
                <a:cs typeface="Open Sans Medium"/>
                <a:sym typeface="Open Sans Medium"/>
              </a:rPr>
              <a:t>https://aircrash.bidule.fun/api/</a:t>
            </a:r>
            <a:endParaRPr sz="18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157" name="Google Shape;15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725" y="2053751"/>
            <a:ext cx="8360550" cy="303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/>
          <p:nvPr/>
        </p:nvSpPr>
        <p:spPr>
          <a:xfrm>
            <a:off x="5907950" y="4684175"/>
            <a:ext cx="31050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Carte intéractive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Animations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Visualisation des crashs</a:t>
            </a:r>
            <a:endParaRPr/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Carte de détail</a:t>
            </a:r>
            <a:endParaRPr/>
          </a:p>
        </p:txBody>
      </p:sp>
      <p:grpSp>
        <p:nvGrpSpPr>
          <p:cNvPr id="163" name="Google Shape;163;p16"/>
          <p:cNvGrpSpPr/>
          <p:nvPr/>
        </p:nvGrpSpPr>
        <p:grpSpPr>
          <a:xfrm>
            <a:off x="251520" y="241484"/>
            <a:ext cx="5270678" cy="811153"/>
            <a:chOff x="1440531" y="2795109"/>
            <a:chExt cx="2888043" cy="811153"/>
          </a:xfrm>
        </p:grpSpPr>
        <p:sp>
          <p:nvSpPr>
            <p:cNvPr id="164" name="Google Shape;164;p16"/>
            <p:cNvSpPr txBox="1"/>
            <p:nvPr/>
          </p:nvSpPr>
          <p:spPr>
            <a:xfrm>
              <a:off x="1737157" y="2809967"/>
              <a:ext cx="2012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Visualisation</a:t>
              </a: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1448274" y="3329362"/>
              <a:ext cx="28803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6"/>
            <p:cNvSpPr txBox="1"/>
            <p:nvPr/>
          </p:nvSpPr>
          <p:spPr>
            <a:xfrm>
              <a:off x="1440531" y="2795109"/>
              <a:ext cx="3615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03</a:t>
              </a:r>
              <a:endParaRPr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</Words>
  <Application>Microsoft Macintosh PowerPoint</Application>
  <PresentationFormat>Affichage à l'écran (4:3)</PresentationFormat>
  <Paragraphs>57</Paragraphs>
  <Slides>15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Calibri</vt:lpstr>
      <vt:lpstr>Gulimche</vt:lpstr>
      <vt:lpstr>Arial</vt:lpstr>
      <vt:lpstr>Open Sans Medium</vt:lpstr>
      <vt:lpstr>Open Sans</vt:lpstr>
      <vt:lpstr>Malgun Gothic</vt:lpstr>
      <vt:lpstr>Office 테마</vt:lpstr>
      <vt:lpstr>AirCrash  Project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Démo</vt:lpstr>
      <vt:lpstr>Au revoir  Merci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AirCrash  Project</dc:title>
  <cp:lastModifiedBy>Finkel Benaiah</cp:lastModifiedBy>
  <cp:revision>1</cp:revision>
  <dcterms:modified xsi:type="dcterms:W3CDTF">2022-05-11T07:48:17Z</dcterms:modified>
</cp:coreProperties>
</file>